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8.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6" r:id="rId2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8" Type="http://schemas.openxmlformats.org/officeDocument/2006/relationships/slide" Target="slides/slide11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8.bin"/><Relationship Id="rId3" Type="http://schemas.openxmlformats.org/officeDocument/2006/relationships/image" Target="../media/image262.emf"/></Relationships>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7E29C394-9A44-F5D3-0993-3FC16250E63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20610A-7E7E-44D7-9BEC-98E6207729A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0" name="Rectangle 2">
            <a:extLst>
              <a:ext uri="{FF2B5EF4-FFF2-40B4-BE49-F238E27FC236}">
                <a16:creationId xmlns:a16="http://schemas.microsoft.com/office/drawing/2014/main" id="{656F6A22-A39A-B69C-3402-00AF83B20225}"/>
              </a:ext>
            </a:extLst>
          </p:cNvPr>
          <p:cNvSpPr>
            <a:spLocks noChangeArrowheads="1"/>
          </p:cNvSpPr>
          <p:nvPr/>
        </p:nvSpPr>
        <p:spPr bwMode="auto">
          <a:xfrm>
            <a:off x="0" y="2209800"/>
            <a:ext cx="2057400" cy="5334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1" name="Rectangle 3">
            <a:extLst>
              <a:ext uri="{FF2B5EF4-FFF2-40B4-BE49-F238E27FC236}">
                <a16:creationId xmlns:a16="http://schemas.microsoft.com/office/drawing/2014/main" id="{6F9F4566-053C-17BA-810B-7CF92184071C}"/>
              </a:ext>
            </a:extLst>
          </p:cNvPr>
          <p:cNvSpPr>
            <a:spLocks noChangeArrowheads="1"/>
          </p:cNvSpPr>
          <p:nvPr/>
        </p:nvSpPr>
        <p:spPr bwMode="auto">
          <a:xfrm>
            <a:off x="0" y="685800"/>
            <a:ext cx="20574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Number &amp; type of non-disciplinary grievances and disposition</a:t>
            </a:r>
          </a:p>
        </p:txBody>
      </p:sp>
      <p:sp>
        <p:nvSpPr>
          <p:cNvPr id="78852" name="Text Box 4">
            <a:extLst>
              <a:ext uri="{FF2B5EF4-FFF2-40B4-BE49-F238E27FC236}">
                <a16:creationId xmlns:a16="http://schemas.microsoft.com/office/drawing/2014/main" id="{148A8E9A-1AE0-BADE-70E4-B9115D98DE42}"/>
              </a:ext>
            </a:extLst>
          </p:cNvPr>
          <p:cNvSpPr txBox="1">
            <a:spLocks noChangeArrowheads="1"/>
          </p:cNvSpPr>
          <p:nvPr/>
        </p:nvSpPr>
        <p:spPr bwMode="auto">
          <a:xfrm>
            <a:off x="0" y="0"/>
            <a:ext cx="9144000" cy="617538"/>
          </a:xfrm>
          <a:prstGeom prst="rect">
            <a:avLst/>
          </a:prstGeom>
          <a:gradFill rotWithShape="0">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8853" name="Text Box 5">
            <a:extLst>
              <a:ext uri="{FF2B5EF4-FFF2-40B4-BE49-F238E27FC236}">
                <a16:creationId xmlns:a16="http://schemas.microsoft.com/office/drawing/2014/main" id="{F563306E-E7B7-E2A2-2E53-C0E5FBA34D1E}"/>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0">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8854" name="Text Box 6">
            <a:extLst>
              <a:ext uri="{FF2B5EF4-FFF2-40B4-BE49-F238E27FC236}">
                <a16:creationId xmlns:a16="http://schemas.microsoft.com/office/drawing/2014/main" id="{02F839A6-9053-28D6-4895-EFE77C1819E2}"/>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sp>
        <p:nvSpPr>
          <p:cNvPr id="78855" name="Text Box 7">
            <a:extLst>
              <a:ext uri="{FF2B5EF4-FFF2-40B4-BE49-F238E27FC236}">
                <a16:creationId xmlns:a16="http://schemas.microsoft.com/office/drawing/2014/main" id="{DFF6EE31-FDDB-A6E8-AE2B-DAEAB8C823E4}"/>
              </a:ext>
            </a:extLst>
          </p:cNvPr>
          <p:cNvSpPr txBox="1">
            <a:spLocks noChangeArrowheads="1"/>
          </p:cNvSpPr>
          <p:nvPr/>
        </p:nvSpPr>
        <p:spPr bwMode="auto">
          <a:xfrm>
            <a:off x="6019800" y="3810000"/>
            <a:ext cx="2895600" cy="20701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ctr"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Grievance Disposition</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Our agency is non-represented. The charts reflect three (3) non-disciplinary actions during this past fiscal year – all on attendance.  There have been no formal complaints filed.  </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7" name="Rectangle 9">
            <a:extLst>
              <a:ext uri="{FF2B5EF4-FFF2-40B4-BE49-F238E27FC236}">
                <a16:creationId xmlns:a16="http://schemas.microsoft.com/office/drawing/2014/main" id="{88B3224B-E4E4-5709-0FAB-882ADDF82EB0}"/>
              </a:ext>
            </a:extLst>
          </p:cNvPr>
          <p:cNvSpPr>
            <a:spLocks noChangeArrowheads="1"/>
          </p:cNvSpPr>
          <p:nvPr/>
        </p:nvSpPr>
        <p:spPr bwMode="auto">
          <a:xfrm>
            <a:off x="2209800" y="685800"/>
            <a:ext cx="5486400" cy="29718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8" name="Text Box 10">
            <a:extLst>
              <a:ext uri="{FF2B5EF4-FFF2-40B4-BE49-F238E27FC236}">
                <a16:creationId xmlns:a16="http://schemas.microsoft.com/office/drawing/2014/main" id="{135DFA37-1EE1-46D0-E561-D25E929CD41A}"/>
              </a:ext>
            </a:extLst>
          </p:cNvPr>
          <p:cNvSpPr txBox="1">
            <a:spLocks noChangeArrowheads="1"/>
          </p:cNvSpPr>
          <p:nvPr/>
        </p:nvSpPr>
        <p:spPr bwMode="auto">
          <a:xfrm>
            <a:off x="3352800" y="7620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Number of Grievances</a:t>
            </a:r>
            <a:endPar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p:txBody>
      </p:sp>
      <p:sp>
        <p:nvSpPr>
          <p:cNvPr id="78859" name="Text Box 11">
            <a:extLst>
              <a:ext uri="{FF2B5EF4-FFF2-40B4-BE49-F238E27FC236}">
                <a16:creationId xmlns:a16="http://schemas.microsoft.com/office/drawing/2014/main" id="{F187FBD5-DB18-42B3-5D46-8E5DD7B7B6BE}"/>
              </a:ext>
            </a:extLst>
          </p:cNvPr>
          <p:cNvSpPr txBox="1">
            <a:spLocks noChangeArrowheads="1"/>
          </p:cNvSpPr>
          <p:nvPr/>
        </p:nvSpPr>
        <p:spPr bwMode="auto">
          <a:xfrm>
            <a:off x="609600" y="31242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CHART TO ENTER YOUR AGENCY’S DATA</a:t>
            </a:r>
          </a:p>
        </p:txBody>
      </p:sp>
      <p:graphicFrame>
        <p:nvGraphicFramePr>
          <p:cNvPr id="78897" name="Object 49">
            <a:extLst>
              <a:ext uri="{FF2B5EF4-FFF2-40B4-BE49-F238E27FC236}">
                <a16:creationId xmlns:a16="http://schemas.microsoft.com/office/drawing/2014/main" id="{C031A600-195F-A404-66FB-B2F6C99BD269}"/>
              </a:ext>
            </a:extLst>
          </p:cNvPr>
          <p:cNvGraphicFramePr>
            <a:graphicFrameLocks noChangeAspect="1"/>
          </p:cNvGraphicFramePr>
          <p:nvPr/>
        </p:nvGraphicFramePr>
        <p:xfrm>
          <a:off x="2286000" y="838200"/>
          <a:ext cx="5257800" cy="2895600"/>
        </p:xfrm>
        <a:graphic>
          <a:graphicData uri="http://schemas.openxmlformats.org/presentationml/2006/ole">
            <mc:AlternateContent xmlns:mc="http://schemas.openxmlformats.org/markup-compatibility/2006">
              <mc:Choice xmlns:v="urn:schemas-microsoft-com:vml" Requires="v">
                <p:oleObj name="Chart" r:id="rId2" imgW="7619823" imgH="5084111" progId="MSGraph.Chart.8">
                  <p:embed followColorScheme="full"/>
                </p:oleObj>
              </mc:Choice>
              <mc:Fallback>
                <p:oleObj name="Chart" r:id="rId2" imgW="7619823" imgH="5084111" progId="MSGraph.Chart.8">
                  <p:embed followColorScheme="full"/>
                  <p:pic>
                    <p:nvPicPr>
                      <p:cNvPr id="78897" name="Object 49">
                        <a:extLst>
                          <a:ext uri="{FF2B5EF4-FFF2-40B4-BE49-F238E27FC236}">
                            <a16:creationId xmlns:a16="http://schemas.microsoft.com/office/drawing/2014/main" id="{C031A600-195F-A404-66FB-B2F6C99BD269}"/>
                          </a:ext>
                        </a:extLst>
                      </p:cNvPr>
                      <p:cNvPicPr>
                        <a:picLocks noChangeAspect="1" noChangeArrowheads="1"/>
                      </p:cNvPicPr>
                      <p:nvPr/>
                    </p:nvPicPr>
                    <p:blipFill>
                      <a:blip r:embed="rId3"/>
                      <a:srcRect/>
                      <a:stretch>
                        <a:fillRect/>
                      </a:stretch>
                    </p:blipFill>
                    <p:spPr bwMode="auto">
                      <a:xfrm>
                        <a:off x="2286000" y="838200"/>
                        <a:ext cx="5257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98" name="Rectangle 50">
            <a:extLst>
              <a:ext uri="{FF2B5EF4-FFF2-40B4-BE49-F238E27FC236}">
                <a16:creationId xmlns:a16="http://schemas.microsoft.com/office/drawing/2014/main" id="{B93F87A6-B034-FB8B-5021-3F983A9ECBFF}"/>
              </a:ext>
            </a:extLst>
          </p:cNvPr>
          <p:cNvSpPr>
            <a:spLocks noChangeArrowheads="1"/>
          </p:cNvSpPr>
          <p:nvPr/>
        </p:nvSpPr>
        <p:spPr bwMode="auto">
          <a:xfrm>
            <a:off x="304800" y="3810000"/>
            <a:ext cx="5486400" cy="2819400"/>
          </a:xfrm>
          <a:prstGeom prst="rect">
            <a:avLst/>
          </a:prstGeom>
          <a:solidFill>
            <a:schemeClr val="bg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900" name="Text Box 52">
            <a:extLst>
              <a:ext uri="{FF2B5EF4-FFF2-40B4-BE49-F238E27FC236}">
                <a16:creationId xmlns:a16="http://schemas.microsoft.com/office/drawing/2014/main" id="{78EA6E3B-15F0-AA24-221B-192D18C8D995}"/>
              </a:ext>
            </a:extLst>
          </p:cNvPr>
          <p:cNvSpPr txBox="1">
            <a:spLocks noChangeArrowheads="1"/>
          </p:cNvSpPr>
          <p:nvPr/>
        </p:nvSpPr>
        <p:spPr bwMode="auto">
          <a:xfrm>
            <a:off x="7735887" y="4152900"/>
            <a:ext cx="1408113" cy="2400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Discipline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Compensation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Overtime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Work Hours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Bid System</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Leave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Hiring/Appts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Non-discrimination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Management Rights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All other</a:t>
            </a:r>
          </a:p>
        </p:txBody>
      </p:sp>
      <p:sp>
        <p:nvSpPr>
          <p:cNvPr id="78901" name="Text Box 53">
            <a:extLst>
              <a:ext uri="{FF2B5EF4-FFF2-40B4-BE49-F238E27FC236}">
                <a16:creationId xmlns:a16="http://schemas.microsoft.com/office/drawing/2014/main" id="{5F84D15C-9FAB-B05D-0834-1DBA9318B1A7}"/>
              </a:ext>
            </a:extLst>
          </p:cNvPr>
          <p:cNvSpPr txBox="1">
            <a:spLocks noChangeArrowheads="1"/>
          </p:cNvSpPr>
          <p:nvPr/>
        </p:nvSpPr>
        <p:spPr bwMode="auto">
          <a:xfrm>
            <a:off x="1600200" y="3810000"/>
            <a:ext cx="3048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Type of Grievances (July 05 – May 06)</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